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4" r:id="rId6"/>
    <p:sldId id="258" r:id="rId7"/>
    <p:sldId id="263" r:id="rId8"/>
    <p:sldId id="265" r:id="rId9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7030A0"/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 baseline="0" dirty="0" smtClean="0">
                <a:effectLst/>
              </a:rPr>
              <a:t>Количественное соотношение участников, победителей и призеров</a:t>
            </a:r>
            <a:endParaRPr lang="ru-RU" sz="1400" dirty="0">
              <a:effectLst/>
            </a:endParaRPr>
          </a:p>
        </c:rich>
      </c:tx>
      <c:layout>
        <c:manualLayout>
          <c:xMode val="edge"/>
          <c:yMode val="edge"/>
          <c:x val="0.22385349992106937"/>
          <c:y val="9.265077515383433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rgbClr val="7030A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2169302437268349"/>
          <c:y val="0.15802282759465944"/>
          <c:w val="0.87830694557727429"/>
          <c:h val="0.766533178218264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Участники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706</c:v>
                </c:pt>
                <c:pt idx="1">
                  <c:v>683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Победители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82</c:v>
                </c:pt>
                <c:pt idx="1">
                  <c:v>69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Призеры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>
                <a:glow rad="127000">
                  <a:srgbClr val="002060"/>
                </a:glo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176</c:v>
                </c:pt>
                <c:pt idx="1">
                  <c:v>153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78925584"/>
        <c:axId val="178926368"/>
      </c:barChart>
      <c:catAx>
        <c:axId val="178925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solidFill>
            <a:schemeClr val="bg1"/>
          </a:solidFill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8926368"/>
        <c:crosses val="autoZero"/>
        <c:auto val="1"/>
        <c:lblAlgn val="ctr"/>
        <c:lblOffset val="100"/>
        <c:noMultiLvlLbl val="0"/>
      </c:catAx>
      <c:valAx>
        <c:axId val="178926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8925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573675415871367"/>
          <c:y val="0.27695578247835234"/>
          <c:w val="0.21629414985660095"/>
          <c:h val="0.189599962647876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rgbClr val="7030A0"/>
                </a:solidFill>
                <a:latin typeface="+mn-lt"/>
                <a:ea typeface="+mn-ea"/>
                <a:cs typeface="+mn-cs"/>
              </a:defRPr>
            </a:pPr>
            <a:r>
              <a:rPr lang="ru-RU" sz="1400" b="1" dirty="0" smtClean="0">
                <a:solidFill>
                  <a:srgbClr val="7030A0"/>
                </a:solidFill>
              </a:rPr>
              <a:t>Процентное</a:t>
            </a:r>
            <a:r>
              <a:rPr lang="ru-RU" sz="1400" b="1" baseline="0" dirty="0" smtClean="0">
                <a:solidFill>
                  <a:srgbClr val="7030A0"/>
                </a:solidFill>
              </a:rPr>
              <a:t> соотношение участников </a:t>
            </a:r>
          </a:p>
          <a:p>
            <a:pPr>
              <a:defRPr sz="1800" b="1">
                <a:solidFill>
                  <a:srgbClr val="7030A0"/>
                </a:solidFill>
              </a:defRPr>
            </a:pPr>
            <a:r>
              <a:rPr lang="ru-RU" sz="1400" b="1" baseline="0" dirty="0" smtClean="0">
                <a:solidFill>
                  <a:srgbClr val="7030A0"/>
                </a:solidFill>
              </a:rPr>
              <a:t>от числа всех обучающихся 4-11 классов</a:t>
            </a:r>
            <a:endParaRPr lang="ru-RU" sz="1400" b="1" dirty="0">
              <a:solidFill>
                <a:srgbClr val="7030A0"/>
              </a:solidFill>
            </a:endParaRPr>
          </a:p>
        </c:rich>
      </c:tx>
      <c:layout>
        <c:manualLayout>
          <c:xMode val="edge"/>
          <c:yMode val="edge"/>
          <c:x val="0.22642295026195339"/>
          <c:y val="7.87889089259724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rgbClr val="7030A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7483539391937917E-2"/>
          <c:y val="0.19708259391705404"/>
          <c:w val="0.92221321358267716"/>
          <c:h val="0.67864328819254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от числа всех обучающихся 7-11 классов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 formatCode="0%">
                  <c:v>0.52400000000000002</c:v>
                </c:pt>
                <c:pt idx="1">
                  <c:v>0.47399999999999998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8932640"/>
        <c:axId val="178929504"/>
      </c:barChart>
      <c:catAx>
        <c:axId val="178932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8929504"/>
        <c:crosses val="autoZero"/>
        <c:auto val="1"/>
        <c:lblAlgn val="ctr"/>
        <c:lblOffset val="100"/>
        <c:noMultiLvlLbl val="0"/>
      </c:catAx>
      <c:valAx>
        <c:axId val="178929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8932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rgbClr val="7030A0"/>
                </a:solidFill>
                <a:latin typeface="+mn-lt"/>
                <a:ea typeface="+mn-ea"/>
                <a:cs typeface="+mn-cs"/>
              </a:defRPr>
            </a:pPr>
            <a:r>
              <a:rPr lang="ru-RU" sz="1400" b="1" dirty="0" smtClean="0">
                <a:solidFill>
                  <a:srgbClr val="7030A0"/>
                </a:solidFill>
              </a:rPr>
              <a:t>Процентное</a:t>
            </a:r>
            <a:r>
              <a:rPr lang="ru-RU" sz="1400" b="1" baseline="0" dirty="0" smtClean="0">
                <a:solidFill>
                  <a:srgbClr val="7030A0"/>
                </a:solidFill>
              </a:rPr>
              <a:t> соотношение участников </a:t>
            </a:r>
          </a:p>
          <a:p>
            <a:pPr>
              <a:defRPr sz="1800" b="1">
                <a:solidFill>
                  <a:srgbClr val="7030A0"/>
                </a:solidFill>
              </a:defRPr>
            </a:pPr>
            <a:r>
              <a:rPr lang="ru-RU" sz="1400" b="1" baseline="0" dirty="0" smtClean="0">
                <a:solidFill>
                  <a:srgbClr val="7030A0"/>
                </a:solidFill>
              </a:rPr>
              <a:t>от числа всех обучающихся 7-11 классов</a:t>
            </a:r>
            <a:endParaRPr lang="ru-RU" sz="1400" b="1" dirty="0">
              <a:solidFill>
                <a:srgbClr val="7030A0"/>
              </a:solidFill>
            </a:endParaRPr>
          </a:p>
        </c:rich>
      </c:tx>
      <c:layout>
        <c:manualLayout>
          <c:xMode val="edge"/>
          <c:yMode val="edge"/>
          <c:x val="0.19704616514628606"/>
          <c:y val="2.28871551518445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rgbClr val="7030A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6.5286786417322842E-2"/>
          <c:y val="0.15562742883176031"/>
          <c:w val="0.76629032590971946"/>
          <c:h val="0.70569136869512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от числа всех обучающихся 7-11 классов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 formatCode="0%">
                  <c:v>0.14000000000000001</c:v>
                </c:pt>
                <c:pt idx="1">
                  <c:v>0.123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8928328"/>
        <c:axId val="128591504"/>
      </c:barChart>
      <c:catAx>
        <c:axId val="178928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8591504"/>
        <c:crosses val="autoZero"/>
        <c:auto val="1"/>
        <c:lblAlgn val="ctr"/>
        <c:lblOffset val="100"/>
        <c:noMultiLvlLbl val="0"/>
      </c:catAx>
      <c:valAx>
        <c:axId val="128591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8928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rgbClr val="7030A0"/>
                </a:solidFill>
                <a:latin typeface="+mn-lt"/>
                <a:ea typeface="+mn-ea"/>
                <a:cs typeface="+mn-cs"/>
              </a:defRPr>
            </a:pPr>
            <a:r>
              <a:rPr lang="ru-RU" sz="1400" dirty="0" smtClean="0">
                <a:solidFill>
                  <a:srgbClr val="7030A0"/>
                </a:solidFill>
              </a:rPr>
              <a:t>Количественное</a:t>
            </a:r>
            <a:r>
              <a:rPr lang="ru-RU" sz="1400" baseline="0" dirty="0" smtClean="0">
                <a:solidFill>
                  <a:srgbClr val="7030A0"/>
                </a:solidFill>
              </a:rPr>
              <a:t> соотношение участников, победителей и призеров</a:t>
            </a:r>
            <a:endParaRPr lang="ru-RU" sz="1400" dirty="0">
              <a:solidFill>
                <a:srgbClr val="7030A0"/>
              </a:solidFill>
            </a:endParaRPr>
          </a:p>
        </c:rich>
      </c:tx>
      <c:layout>
        <c:manualLayout>
          <c:xMode val="edge"/>
          <c:yMode val="edge"/>
          <c:x val="0.23070439462641157"/>
          <c:y val="1.01112025412469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rgbClr val="7030A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1142496952429193"/>
          <c:y val="0.15510364040067853"/>
          <c:w val="0.87830694557727429"/>
          <c:h val="0.766533178218264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Участники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119</c:v>
                </c:pt>
                <c:pt idx="1">
                  <c:v>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Победители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8</c:v>
                </c:pt>
                <c:pt idx="1">
                  <c:v>11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Призеры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>
                <a:glow rad="127000">
                  <a:srgbClr val="002060"/>
                </a:glo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7</c:v>
                </c:pt>
                <c:pt idx="1">
                  <c:v>25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28591896"/>
        <c:axId val="180901232"/>
      </c:barChart>
      <c:catAx>
        <c:axId val="128591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solidFill>
            <a:schemeClr val="bg1"/>
          </a:solidFill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0901232"/>
        <c:crosses val="autoZero"/>
        <c:auto val="1"/>
        <c:lblAlgn val="ctr"/>
        <c:lblOffset val="100"/>
        <c:noMultiLvlLbl val="0"/>
      </c:catAx>
      <c:valAx>
        <c:axId val="180901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8591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493258961353902"/>
          <c:y val="0.27790123901981673"/>
          <c:w val="0.24453130068967777"/>
          <c:h val="0.172536506398792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7030A0"/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 sz="1400" b="1" dirty="0" smtClean="0">
                <a:solidFill>
                  <a:srgbClr val="7030A0"/>
                </a:solidFill>
                <a:effectLst/>
              </a:rPr>
              <a:t>Количество победителей</a:t>
            </a:r>
            <a:endParaRPr lang="ru-RU" sz="1400" b="1" dirty="0">
              <a:solidFill>
                <a:srgbClr val="7030A0"/>
              </a:solidFill>
              <a:effectLst/>
            </a:endParaRPr>
          </a:p>
        </c:rich>
      </c:tx>
      <c:layout>
        <c:manualLayout>
          <c:xMode val="edge"/>
          <c:yMode val="edge"/>
          <c:x val="0.26294292308779604"/>
          <c:y val="2.4778300062287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7030A0"/>
              </a:solidFill>
              <a:effectLst/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5.4169414370078738E-2"/>
          <c:y val="0.16750778945787806"/>
          <c:w val="0.94583058562992128"/>
          <c:h val="0.55970179388348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МАОУ СОШ им. Кима Е.И. пгт. Шахтерск УМО СО</c:v>
                </c:pt>
                <c:pt idx="1">
                  <c:v>МБОУ СОШ № 5 г. Углегорска</c:v>
                </c:pt>
                <c:pt idx="2">
                  <c:v>МБОУ ООШ № 2 г. Углегорска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г.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МАОУ СОШ им. Кима Е.И. пгт. Шахтерск УМО СО</c:v>
                </c:pt>
                <c:pt idx="1">
                  <c:v>МБОУ СОШ № 5 г. Углегорска</c:v>
                </c:pt>
                <c:pt idx="2">
                  <c:v>МБОУ ООШ № 2 г. Углегорска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7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593208"/>
        <c:axId val="128323120"/>
      </c:barChart>
      <c:catAx>
        <c:axId val="127593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7030A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8323120"/>
        <c:crosses val="autoZero"/>
        <c:auto val="1"/>
        <c:lblAlgn val="ctr"/>
        <c:lblOffset val="100"/>
        <c:noMultiLvlLbl val="0"/>
      </c:catAx>
      <c:valAx>
        <c:axId val="128323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7593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1" dirty="0" smtClean="0">
                <a:solidFill>
                  <a:srgbClr val="7030A0"/>
                </a:solidFill>
              </a:rPr>
              <a:t>Количество призеров</a:t>
            </a:r>
            <a:endParaRPr lang="ru-RU" sz="1400" b="1" dirty="0">
              <a:solidFill>
                <a:srgbClr val="7030A0"/>
              </a:solidFill>
            </a:endParaRPr>
          </a:p>
        </c:rich>
      </c:tx>
      <c:layout>
        <c:manualLayout>
          <c:xMode val="edge"/>
          <c:yMode val="edge"/>
          <c:x val="0.34608531587453667"/>
          <c:y val="3.74153698474587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5.5690159782880798E-2"/>
          <c:y val="9.9539757919913777E-2"/>
          <c:w val="0.9262969461052788"/>
          <c:h val="0.621461524644458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МАОУ СОШ им. Кима Е.И. пгт. Шахтерск УМО СО</c:v>
                </c:pt>
                <c:pt idx="1">
                  <c:v>МБОУ СОШ № 5 г. Углегорска</c:v>
                </c:pt>
                <c:pt idx="2">
                  <c:v>МБОУ ООШ № 2 г. Углегорска</c:v>
                </c:pt>
                <c:pt idx="3">
                  <c:v>МБОУ СОШ № 1 г. Углегорска</c:v>
                </c:pt>
                <c:pt idx="4">
                  <c:v>МБОУ СОШ с. Краснополье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</c:v>
                </c:pt>
                <c:pt idx="1">
                  <c:v>4</c:v>
                </c:pt>
                <c:pt idx="2">
                  <c:v>1</c:v>
                </c:pt>
                <c:pt idx="3">
                  <c:v>6</c:v>
                </c:pt>
                <c:pt idx="4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г.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МАОУ СОШ им. Кима Е.И. пгт. Шахтерск УМО СО</c:v>
                </c:pt>
                <c:pt idx="1">
                  <c:v>МБОУ СОШ № 5 г. Углегорска</c:v>
                </c:pt>
                <c:pt idx="2">
                  <c:v>МБОУ ООШ № 2 г. Углегорска</c:v>
                </c:pt>
                <c:pt idx="3">
                  <c:v>МБОУ СОШ № 1 г. Углегорска</c:v>
                </c:pt>
                <c:pt idx="4">
                  <c:v>МБОУ СОШ с. Краснополье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14</c:v>
                </c:pt>
                <c:pt idx="1">
                  <c:v>8</c:v>
                </c:pt>
                <c:pt idx="2">
                  <c:v>0</c:v>
                </c:pt>
                <c:pt idx="3">
                  <c:v>3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169424"/>
        <c:axId val="129156536"/>
      </c:barChart>
      <c:catAx>
        <c:axId val="129169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7030A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156536"/>
        <c:crosses val="autoZero"/>
        <c:auto val="1"/>
        <c:lblAlgn val="ctr"/>
        <c:lblOffset val="100"/>
        <c:noMultiLvlLbl val="0"/>
      </c:catAx>
      <c:valAx>
        <c:axId val="129156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169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84F9-909D-4FA4-9DD2-009BD72F1DAA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D70-732F-4039-8FF2-164179BA86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677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84F9-909D-4FA4-9DD2-009BD72F1DAA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D70-732F-4039-8FF2-164179BA86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689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84F9-909D-4FA4-9DD2-009BD72F1DAA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D70-732F-4039-8FF2-164179BA86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84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84F9-909D-4FA4-9DD2-009BD72F1DAA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D70-732F-4039-8FF2-164179BA86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23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84F9-909D-4FA4-9DD2-009BD72F1DAA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D70-732F-4039-8FF2-164179BA86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134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84F9-909D-4FA4-9DD2-009BD72F1DAA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D70-732F-4039-8FF2-164179BA86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30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84F9-909D-4FA4-9DD2-009BD72F1DAA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D70-732F-4039-8FF2-164179BA86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244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84F9-909D-4FA4-9DD2-009BD72F1DAA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D70-732F-4039-8FF2-164179BA86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477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84F9-909D-4FA4-9DD2-009BD72F1DAA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D70-732F-4039-8FF2-164179BA86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13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84F9-909D-4FA4-9DD2-009BD72F1DAA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D70-732F-4039-8FF2-164179BA86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598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84F9-909D-4FA4-9DD2-009BD72F1DAA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A1D70-732F-4039-8FF2-164179BA86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40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F84F9-909D-4FA4-9DD2-009BD72F1DAA}" type="datetimeFigureOut">
              <a:rPr lang="ru-RU" smtClean="0"/>
              <a:t>12.01.2026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A1D70-732F-4039-8FF2-164179BA86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815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3390" y="616453"/>
            <a:ext cx="11276433" cy="6955750"/>
          </a:xfrm>
          <a:prstGeom prst="rect">
            <a:avLst/>
          </a:prstGeom>
          <a:ln cmpd="tri"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800" b="1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0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0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</a:t>
            </a:r>
            <a:endParaRPr lang="ru-RU" sz="40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ШКОЛЬНОГО И МУНИЦИПАЛЬНОГО этапов всероссийской олимпиады школьников </a:t>
            </a:r>
          </a:p>
          <a:p>
            <a:pPr algn="ctr"/>
            <a:r>
              <a:rPr lang="ru-RU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2025/2026 учебного года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pPr algn="ctr"/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 С Н О В Н Ы М И    Ц Е Л Я М И     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З А Д АЧ А М И     ОЛ И М П И А Д Ы       Я В Л Я Е ТС Я       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Ы Я В Л Е Н И Е   И   РА З В И Т И Е    У     О Б У Ч А Ю Щ И ХС Я     Т В О Р Ч Е С К И Х         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 П О С О Б Н О С Т Е Й    И     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 Т Е Р Е С А     К       Н А У Ч Н О Й      Д Е Я Т Е Л Ь Н О С Т И ,  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 О ЗД А Н И Е    Н Е О Б ХОД И М Ы Х    УС Л О В И Й    Д Л Я       П ОД Д Е Р Ж К И        ОД А Р Е Н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Ы Х      Д Е Т Е Й ,    П Р О П А ГА Н Д А    Н А У Ч Н Ы Х   З Н А Н И Й . </a:t>
            </a:r>
          </a:p>
          <a:p>
            <a:pPr algn="ctr"/>
            <a:endParaRPr lang="ru-RU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avatars.mds.yandex.net/i?id=0c4e2482a5ef176efb575547c3d3a216964634ba-10284885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844" y="765724"/>
            <a:ext cx="1694843" cy="1694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881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989" y="561078"/>
            <a:ext cx="11143519" cy="1077218"/>
          </a:xfrm>
          <a:prstGeom prst="rect">
            <a:avLst/>
          </a:prstGeom>
          <a:ln cmpd="tri"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800" b="1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проведения</a:t>
            </a:r>
            <a:endParaRPr lang="ru-RU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ловина рамки 3"/>
          <p:cNvSpPr/>
          <p:nvPr/>
        </p:nvSpPr>
        <p:spPr>
          <a:xfrm>
            <a:off x="1230178" y="5380521"/>
            <a:ext cx="2098307" cy="1010652"/>
          </a:xfrm>
          <a:prstGeom prst="half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Школьный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(4-11 класс)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30178" y="5011189"/>
            <a:ext cx="18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11.09.-24.10.2025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63023" y="3964253"/>
            <a:ext cx="1945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06.11-22.12.2025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9" name="Половина рамки 8"/>
          <p:cNvSpPr/>
          <p:nvPr/>
        </p:nvSpPr>
        <p:spPr>
          <a:xfrm>
            <a:off x="6105122" y="3346650"/>
            <a:ext cx="2098307" cy="1010652"/>
          </a:xfrm>
          <a:prstGeom prst="half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Региональный 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(9-11 класс) 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оловина рамки 9"/>
          <p:cNvSpPr/>
          <p:nvPr/>
        </p:nvSpPr>
        <p:spPr>
          <a:xfrm>
            <a:off x="8432832" y="2335998"/>
            <a:ext cx="2520717" cy="1010652"/>
          </a:xfrm>
          <a:prstGeom prst="half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Заключительный  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(9-11 классы)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оловина рамки 10"/>
          <p:cNvSpPr/>
          <p:nvPr/>
        </p:nvSpPr>
        <p:spPr>
          <a:xfrm>
            <a:off x="3503596" y="4357302"/>
            <a:ext cx="2454441" cy="1023219"/>
          </a:xfrm>
          <a:prstGeom prst="half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Муниципальный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(7-11 класс)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05122" y="2903436"/>
            <a:ext cx="1945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12.01-28.02.2026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32832" y="1966666"/>
            <a:ext cx="1945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Апрель-май 2026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50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0425" y="428949"/>
            <a:ext cx="11143519" cy="1046440"/>
          </a:xfrm>
          <a:prstGeom prst="rect">
            <a:avLst/>
          </a:prstGeom>
          <a:ln cmpd="tri"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800" b="1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победителей, призёров и участников </a:t>
            </a:r>
          </a:p>
          <a:p>
            <a:pPr algn="ctr"/>
            <a:r>
              <a:rPr lang="ru-RU" sz="2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(школьный этап)</a:t>
            </a:r>
            <a:endParaRPr lang="ru-RU" sz="2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1589285644"/>
              </p:ext>
            </p:extLst>
          </p:nvPr>
        </p:nvGraphicFramePr>
        <p:xfrm>
          <a:off x="279132" y="2038328"/>
          <a:ext cx="4947383" cy="4651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925588396"/>
              </p:ext>
            </p:extLst>
          </p:nvPr>
        </p:nvGraphicFramePr>
        <p:xfrm>
          <a:off x="6228615" y="1727735"/>
          <a:ext cx="5620084" cy="5289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005375" y="1619768"/>
            <a:ext cx="4273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Сроки проведения: </a:t>
            </a:r>
            <a:r>
              <a:rPr lang="ru-RU" b="1" dirty="0" smtClean="0">
                <a:solidFill>
                  <a:schemeClr val="accent2"/>
                </a:solidFill>
              </a:rPr>
              <a:t>11.09-24.10.2025</a:t>
            </a:r>
          </a:p>
        </p:txBody>
      </p:sp>
    </p:spTree>
    <p:extLst>
      <p:ext uri="{BB962C8B-B14F-4D97-AF65-F5344CB8AC3E}">
        <p14:creationId xmlns:p14="http://schemas.microsoft.com/office/powerpoint/2010/main" val="325093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0425" y="428949"/>
            <a:ext cx="11143519" cy="738664"/>
          </a:xfrm>
          <a:prstGeom prst="rect">
            <a:avLst/>
          </a:prstGeom>
          <a:ln cmpd="tri"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800" b="1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Общеобразовательные предметы </a:t>
            </a:r>
            <a:r>
              <a:rPr lang="ru-RU" sz="2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(муниципальный этап)</a:t>
            </a:r>
            <a:endParaRPr lang="ru-RU" sz="2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05374" y="1413762"/>
            <a:ext cx="4273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Сроки проведения: </a:t>
            </a:r>
            <a:r>
              <a:rPr lang="ru-RU" b="1" dirty="0" smtClean="0">
                <a:solidFill>
                  <a:schemeClr val="accent2"/>
                </a:solidFill>
              </a:rPr>
              <a:t>06.11-22.12.2025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947080"/>
              </p:ext>
            </p:extLst>
          </p:nvPr>
        </p:nvGraphicFramePr>
        <p:xfrm>
          <a:off x="570423" y="2029244"/>
          <a:ext cx="11143521" cy="4564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2815"/>
                <a:gridCol w="2166182"/>
                <a:gridCol w="3305514"/>
                <a:gridCol w="2229010"/>
              </a:tblGrid>
              <a:tr h="351082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МЭ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не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 проводился: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МЭ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проводился: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5108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предмет: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70C0"/>
                          </a:solidFill>
                        </a:rPr>
                        <a:t>причина: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предмет: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108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 Право 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70C0"/>
                          </a:solidFill>
                        </a:rPr>
                        <a:t>Отсутствие призеров и победителей школьного этапа</a:t>
                      </a:r>
                      <a:endParaRPr lang="ru-RU" sz="16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dirty="0" smtClean="0"/>
                        <a:t>История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8. Биология 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5108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2. Экология 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2. Русский язык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9. География 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5108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3. Астрономия 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3. Английский язык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10. Химия 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14393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4. Искусство (мировая художественная культура)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4. Математика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11. Физика 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14393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5. Китайский язык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70C0"/>
                          </a:solidFill>
                        </a:rPr>
                        <a:t>Отсутствие</a:t>
                      </a:r>
                      <a:r>
                        <a:rPr lang="ru-RU" sz="1600" b="0" baseline="0" dirty="0" smtClean="0">
                          <a:solidFill>
                            <a:srgbClr val="0070C0"/>
                          </a:solidFill>
                        </a:rPr>
                        <a:t> педагогических работников по данным предметам</a:t>
                      </a:r>
                      <a:endParaRPr lang="ru-RU" sz="16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5. Основы безопасности и защиты Родины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12. Экономика 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14393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6. Французский</a:t>
                      </a:r>
                      <a:r>
                        <a:rPr lang="ru-RU" sz="1600" baseline="0" dirty="0" smtClean="0"/>
                        <a:t> язык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6. Обществознание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13.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dirty="0" smtClean="0"/>
                        <a:t>Труд (технология)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14393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7. Немецкий язык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7. Литература 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14. Физическая культура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51082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15. Информатика</a:t>
                      </a:r>
                      <a:endParaRPr lang="ru-RU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467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0425" y="428949"/>
            <a:ext cx="11143519" cy="738664"/>
          </a:xfrm>
          <a:prstGeom prst="rect">
            <a:avLst/>
          </a:prstGeom>
          <a:ln cmpd="tri"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800" b="1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Общеобразовательные организации </a:t>
            </a:r>
            <a:r>
              <a:rPr lang="ru-RU" sz="2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(муниципальный этап)</a:t>
            </a:r>
            <a:endParaRPr lang="ru-RU" sz="2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553273"/>
              </p:ext>
            </p:extLst>
          </p:nvPr>
        </p:nvGraphicFramePr>
        <p:xfrm>
          <a:off x="856649" y="2013194"/>
          <a:ext cx="10597415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0395"/>
                <a:gridCol w="3444020"/>
                <a:gridCol w="3196500"/>
                <a:gridCol w="31965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№ п/п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Наименование ОО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2024 год</a:t>
                      </a:r>
                      <a:endParaRPr lang="ru-RU" sz="1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2025 год</a:t>
                      </a:r>
                      <a:endParaRPr lang="ru-RU" sz="1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МБОУ СОШ № 1 г. Углегорска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B050"/>
                          </a:solidFill>
                        </a:rPr>
                        <a:t>+</a:t>
                      </a:r>
                      <a:endParaRPr lang="ru-RU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B050"/>
                          </a:solidFill>
                        </a:rPr>
                        <a:t>+</a:t>
                      </a:r>
                      <a:endParaRPr lang="ru-RU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МБОУ ООШ № 2 г. Углегорска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B050"/>
                          </a:solidFill>
                        </a:rPr>
                        <a:t>+</a:t>
                      </a:r>
                      <a:endParaRPr lang="ru-RU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B050"/>
                          </a:solidFill>
                        </a:rPr>
                        <a:t>+</a:t>
                      </a:r>
                      <a:endParaRPr lang="ru-RU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МБОУ СОШ № 5 г. Углегорска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B050"/>
                          </a:solidFill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B050"/>
                          </a:solidFill>
                        </a:rPr>
                        <a:t>+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4.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МАОУ СОШ</a:t>
                      </a:r>
                      <a:r>
                        <a:rPr lang="ru-RU" sz="1800" b="1" baseline="0" dirty="0" smtClean="0"/>
                        <a:t> им. Кима Е.И. </a:t>
                      </a:r>
                      <a:r>
                        <a:rPr lang="ru-RU" sz="1800" b="1" baseline="0" dirty="0" err="1" smtClean="0"/>
                        <a:t>пгт</a:t>
                      </a:r>
                      <a:r>
                        <a:rPr lang="ru-RU" sz="1800" b="1" baseline="0" dirty="0" smtClean="0"/>
                        <a:t>. Шахтерск УМО СО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B050"/>
                          </a:solidFill>
                        </a:rPr>
                        <a:t>+</a:t>
                      </a:r>
                      <a:endParaRPr lang="ru-RU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B050"/>
                          </a:solidFill>
                        </a:rPr>
                        <a:t>+</a:t>
                      </a:r>
                      <a:endParaRPr lang="ru-RU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5.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МБОУ СОШ с. Поречье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B050"/>
                          </a:solidFill>
                        </a:rPr>
                        <a:t>+</a:t>
                      </a:r>
                      <a:endParaRPr lang="ru-RU" sz="2000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6.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МБОУ СОШ с. Краснополье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B050"/>
                          </a:solidFill>
                        </a:rPr>
                        <a:t>+</a:t>
                      </a:r>
                      <a:endParaRPr lang="ru-RU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7.</a:t>
                      </a:r>
                      <a:endParaRPr lang="ru-RU" sz="18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МБОУ СОШ с. Лесогорское</a:t>
                      </a:r>
                      <a:endParaRPr lang="ru-RU" sz="18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8.</a:t>
                      </a:r>
                      <a:endParaRPr lang="ru-RU" sz="18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МБОУ СОШ с. Бошняково</a:t>
                      </a:r>
                      <a:endParaRPr lang="ru-RU" sz="18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005374" y="1413762"/>
            <a:ext cx="4273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Сроки проведения: </a:t>
            </a:r>
            <a:r>
              <a:rPr lang="ru-RU" b="1" dirty="0" smtClean="0">
                <a:solidFill>
                  <a:schemeClr val="accent2"/>
                </a:solidFill>
              </a:rPr>
              <a:t>06.11-22.12.2025</a:t>
            </a:r>
          </a:p>
        </p:txBody>
      </p:sp>
    </p:spTree>
    <p:extLst>
      <p:ext uri="{BB962C8B-B14F-4D97-AF65-F5344CB8AC3E}">
        <p14:creationId xmlns:p14="http://schemas.microsoft.com/office/powerpoint/2010/main" val="24537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37801" y="294196"/>
            <a:ext cx="11143519" cy="800219"/>
          </a:xfrm>
          <a:prstGeom prst="rect">
            <a:avLst/>
          </a:prstGeom>
          <a:ln cmpd="tri"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1000" b="1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Победители, призёры и участники </a:t>
            </a:r>
            <a:r>
              <a:rPr lang="ru-RU" sz="2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(муниципальный этап)</a:t>
            </a:r>
            <a:endParaRPr lang="ru-RU" sz="2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0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55270694"/>
              </p:ext>
            </p:extLst>
          </p:nvPr>
        </p:nvGraphicFramePr>
        <p:xfrm>
          <a:off x="6931260" y="1708484"/>
          <a:ext cx="5620084" cy="5548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71284501"/>
              </p:ext>
            </p:extLst>
          </p:nvPr>
        </p:nvGraphicFramePr>
        <p:xfrm>
          <a:off x="818148" y="1828801"/>
          <a:ext cx="4947383" cy="5130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121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0425" y="428949"/>
            <a:ext cx="11143519" cy="1138773"/>
          </a:xfrm>
          <a:prstGeom prst="rect">
            <a:avLst/>
          </a:prstGeom>
          <a:ln cmpd="tri"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800" b="1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Количественные показатели по общеобразовательным организациям  </a:t>
            </a:r>
            <a:r>
              <a:rPr lang="ru-RU" sz="2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(муниципальный этап)</a:t>
            </a:r>
            <a:endParaRPr lang="ru-RU" sz="2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990851565"/>
              </p:ext>
            </p:extLst>
          </p:nvPr>
        </p:nvGraphicFramePr>
        <p:xfrm>
          <a:off x="934718" y="1780672"/>
          <a:ext cx="4301424" cy="4928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2671798142"/>
              </p:ext>
            </p:extLst>
          </p:nvPr>
        </p:nvGraphicFramePr>
        <p:xfrm>
          <a:off x="6073540" y="1780672"/>
          <a:ext cx="5640404" cy="5077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663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5117" y="159442"/>
            <a:ext cx="10878826" cy="523220"/>
          </a:xfrm>
          <a:prstGeom prst="rect">
            <a:avLst/>
          </a:prstGeom>
          <a:ln cmpd="tri"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Количественные показатели по предметам </a:t>
            </a:r>
            <a:r>
              <a:rPr lang="ru-RU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(муниципальный этап)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548417"/>
              </p:ext>
            </p:extLst>
          </p:nvPr>
        </p:nvGraphicFramePr>
        <p:xfrm>
          <a:off x="967464" y="962526"/>
          <a:ext cx="10614131" cy="57085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759"/>
                <a:gridCol w="840299"/>
                <a:gridCol w="935695"/>
                <a:gridCol w="677036"/>
                <a:gridCol w="932152"/>
                <a:gridCol w="722554"/>
                <a:gridCol w="971400"/>
                <a:gridCol w="672650"/>
                <a:gridCol w="972862"/>
                <a:gridCol w="972862"/>
                <a:gridCol w="972862"/>
              </a:tblGrid>
              <a:tr h="314459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Предмет </a:t>
                      </a:r>
                      <a:endParaRPr lang="ru-RU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7 класс</a:t>
                      </a:r>
                      <a:endParaRPr lang="ru-RU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8 класс</a:t>
                      </a:r>
                      <a:endParaRPr lang="ru-RU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9 класс</a:t>
                      </a:r>
                      <a:endParaRPr lang="ru-RU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10 класс</a:t>
                      </a:r>
                      <a:endParaRPr lang="ru-RU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11 класс</a:t>
                      </a:r>
                      <a:endParaRPr lang="ru-RU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86449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призер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победитель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призер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победитель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призер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победитель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призер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победитель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призер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победитель</a:t>
                      </a:r>
                      <a:endParaRPr lang="ru-RU" sz="1100" b="1" dirty="0"/>
                    </a:p>
                  </a:txBody>
                  <a:tcPr/>
                </a:tc>
              </a:tr>
              <a:tr h="283946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1.</a:t>
                      </a:r>
                      <a:r>
                        <a:rPr lang="ru-RU" sz="1200" b="1" baseline="0" dirty="0" smtClean="0"/>
                        <a:t> </a:t>
                      </a:r>
                      <a:r>
                        <a:rPr lang="ru-RU" sz="1200" b="1" dirty="0" smtClean="0"/>
                        <a:t>История</a:t>
                      </a:r>
                      <a:endParaRPr lang="ru-RU" sz="12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4859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2. Русский язык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</a:tr>
              <a:tr h="24859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3. Английский язык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</a:tr>
              <a:tr h="24859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4. Математика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</a:tr>
              <a:tr h="30640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5. Основы безопасности и защиты Родины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2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</a:tr>
              <a:tr h="24859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6. Обществознание</a:t>
                      </a:r>
                      <a:endParaRPr lang="ru-RU" sz="12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4859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7. Литература 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</a:tr>
              <a:tr h="24859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8. Биология 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</a:tr>
              <a:tr h="24859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9. География 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2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</a:tr>
              <a:tr h="18644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10. Химия </a:t>
                      </a:r>
                      <a:endParaRPr lang="ru-RU" sz="12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8644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11. Физика </a:t>
                      </a:r>
                      <a:endParaRPr lang="ru-RU" sz="12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59343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12. Экономика </a:t>
                      </a:r>
                      <a:endParaRPr lang="ru-RU" sz="12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8644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13.</a:t>
                      </a:r>
                      <a:r>
                        <a:rPr lang="ru-RU" sz="1200" b="1" baseline="0" dirty="0" smtClean="0"/>
                        <a:t> </a:t>
                      </a:r>
                      <a:r>
                        <a:rPr lang="ru-RU" sz="1200" b="1" dirty="0" smtClean="0"/>
                        <a:t>Труд (технология)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</a:tr>
              <a:tr h="18644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14. Физическая культура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2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2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2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/>
                </a:tc>
              </a:tr>
              <a:tr h="18644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15. Информатика</a:t>
                      </a:r>
                      <a:endParaRPr lang="ru-RU" sz="12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186449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ИТОГО:</a:t>
                      </a:r>
                      <a:endParaRPr lang="ru-RU" sz="12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99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769</Words>
  <Application>Microsoft Office PowerPoint</Application>
  <PresentationFormat>Широкоэкранный</PresentationFormat>
  <Paragraphs>311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PC</cp:lastModifiedBy>
  <cp:revision>97</cp:revision>
  <cp:lastPrinted>2025-12-24T23:03:34Z</cp:lastPrinted>
  <dcterms:created xsi:type="dcterms:W3CDTF">2025-12-23T23:41:31Z</dcterms:created>
  <dcterms:modified xsi:type="dcterms:W3CDTF">2026-01-12T03:14:23Z</dcterms:modified>
</cp:coreProperties>
</file>